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9" r:id="rId2"/>
    <p:sldId id="260" r:id="rId3"/>
    <p:sldId id="257" r:id="rId4"/>
    <p:sldId id="258" r:id="rId5"/>
    <p:sldId id="261" r:id="rId6"/>
    <p:sldId id="262" r:id="rId7"/>
    <p:sldId id="263" r:id="rId8"/>
    <p:sldId id="266" r:id="rId9"/>
    <p:sldId id="265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4"/>
    <p:restoredTop sz="94682"/>
  </p:normalViewPr>
  <p:slideViewPr>
    <p:cSldViewPr snapToGrid="0" snapToObjects="1">
      <p:cViewPr varScale="1">
        <p:scale>
          <a:sx n="93" d="100"/>
          <a:sy n="93" d="100"/>
        </p:scale>
        <p:origin x="21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0E860-DE31-3B4F-92AC-CB0B74461B92}" type="datetimeFigureOut">
              <a:rPr kumimoji="1" lang="zh-TW" altLang="en-US" smtClean="0"/>
              <a:t>2018/4/12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5855D2-DE76-EE47-BF54-0AD573539F8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6460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855D2-DE76-EE47-BF54-0AD573539F82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9737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855D2-DE76-EE47-BF54-0AD573539F82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01865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CDBA8-419E-724A-96E3-62B822E8B194}" type="datetimeFigureOut">
              <a:rPr kumimoji="1" lang="zh-TW" altLang="en-US" smtClean="0"/>
              <a:t>2018/4/12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4D39F-A1CA-7542-AD94-D2EFEF908C5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690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CDBA8-419E-724A-96E3-62B822E8B194}" type="datetimeFigureOut">
              <a:rPr kumimoji="1" lang="zh-TW" altLang="en-US" smtClean="0"/>
              <a:t>2018/4/12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4D39F-A1CA-7542-AD94-D2EFEF908C5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0528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CDBA8-419E-724A-96E3-62B822E8B194}" type="datetimeFigureOut">
              <a:rPr kumimoji="1" lang="zh-TW" altLang="en-US" smtClean="0"/>
              <a:t>2018/4/12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4D39F-A1CA-7542-AD94-D2EFEF908C5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262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CDBA8-419E-724A-96E3-62B822E8B194}" type="datetimeFigureOut">
              <a:rPr kumimoji="1" lang="zh-TW" altLang="en-US" smtClean="0"/>
              <a:t>2018/4/12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4D39F-A1CA-7542-AD94-D2EFEF908C5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5865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CDBA8-419E-724A-96E3-62B822E8B194}" type="datetimeFigureOut">
              <a:rPr kumimoji="1" lang="zh-TW" altLang="en-US" smtClean="0"/>
              <a:t>2018/4/12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4D39F-A1CA-7542-AD94-D2EFEF908C5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8877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CDBA8-419E-724A-96E3-62B822E8B194}" type="datetimeFigureOut">
              <a:rPr kumimoji="1" lang="zh-TW" altLang="en-US" smtClean="0"/>
              <a:t>2018/4/12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4D39F-A1CA-7542-AD94-D2EFEF908C5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78757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CDBA8-419E-724A-96E3-62B822E8B194}" type="datetimeFigureOut">
              <a:rPr kumimoji="1" lang="zh-TW" altLang="en-US" smtClean="0"/>
              <a:t>2018/4/12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4D39F-A1CA-7542-AD94-D2EFEF908C5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4182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CDBA8-419E-724A-96E3-62B822E8B194}" type="datetimeFigureOut">
              <a:rPr kumimoji="1" lang="zh-TW" altLang="en-US" smtClean="0"/>
              <a:t>2018/4/12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4D39F-A1CA-7542-AD94-D2EFEF908C5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7585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CDBA8-419E-724A-96E3-62B822E8B194}" type="datetimeFigureOut">
              <a:rPr kumimoji="1" lang="zh-TW" altLang="en-US" smtClean="0"/>
              <a:t>2018/4/12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4D39F-A1CA-7542-AD94-D2EFEF908C5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3587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CDBA8-419E-724A-96E3-62B822E8B194}" type="datetimeFigureOut">
              <a:rPr kumimoji="1" lang="zh-TW" altLang="en-US" smtClean="0"/>
              <a:t>2018/4/12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4D39F-A1CA-7542-AD94-D2EFEF908C5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3181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CDBA8-419E-724A-96E3-62B822E8B194}" type="datetimeFigureOut">
              <a:rPr kumimoji="1" lang="zh-TW" altLang="en-US" smtClean="0"/>
              <a:t>2018/4/12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4D39F-A1CA-7542-AD94-D2EFEF908C5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119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CDBA8-419E-724A-96E3-62B822E8B194}" type="datetimeFigureOut">
              <a:rPr kumimoji="1" lang="zh-TW" altLang="en-US" smtClean="0"/>
              <a:t>2018/4/12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4D39F-A1CA-7542-AD94-D2EFEF908C5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649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ikibasketball.dils.tku.edu.tw/index.php/&#23433;&#35199;&#20809;&#32681;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MIS132</a:t>
            </a:r>
            <a:r>
              <a:rPr kumimoji="1" lang="zh-TW" altLang="en-US" dirty="0" smtClean="0"/>
              <a:t>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Lecture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5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 smtClean="0"/>
              <a:t>程式設計實習課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655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其實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array</a:t>
            </a:r>
            <a:r>
              <a:rPr kumimoji="1" lang="zh-TW" altLang="en-US" dirty="0" smtClean="0"/>
              <a:t> 也是 </a:t>
            </a:r>
            <a:r>
              <a:rPr kumimoji="1" lang="en-US" altLang="zh-TW" dirty="0" smtClean="0"/>
              <a:t>pointer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0868891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[10]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{1,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2,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3,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0};</a:t>
            </a:r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5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7936348"/>
              </p:ext>
            </p:extLst>
          </p:nvPr>
        </p:nvGraphicFramePr>
        <p:xfrm>
          <a:off x="838199" y="4283417"/>
          <a:ext cx="10407666" cy="665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9715"/>
                <a:gridCol w="1446028"/>
                <a:gridCol w="1531088"/>
                <a:gridCol w="1871331"/>
                <a:gridCol w="1446028"/>
                <a:gridCol w="2103476"/>
              </a:tblGrid>
              <a:tr h="665018">
                <a:tc>
                  <a:txBody>
                    <a:bodyPr/>
                    <a:lstStyle/>
                    <a:p>
                      <a:pPr algn="ctr"/>
                      <a:r>
                        <a:rPr lang="mr-IN" altLang="zh-TW" sz="36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3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sz="3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TW" sz="3600" dirty="0" smtClean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zh-TW" altLang="en-US" sz="3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3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TW" sz="36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TW" altLang="en-US" sz="3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6" name="直線箭頭接點 5"/>
          <p:cNvCxnSpPr/>
          <p:nvPr/>
        </p:nvCxnSpPr>
        <p:spPr>
          <a:xfrm flipV="1">
            <a:off x="4269398" y="4991643"/>
            <a:ext cx="0" cy="9173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4032795" y="5936679"/>
            <a:ext cx="10951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0x0114</a:t>
            </a:r>
          </a:p>
          <a:p>
            <a:r>
              <a:rPr kumimoji="1" lang="en-US" altLang="zh-TW" sz="2400" b="1" dirty="0" smtClean="0">
                <a:solidFill>
                  <a:srgbClr val="0070C0"/>
                </a:solidFill>
              </a:rPr>
              <a:t>a+1</a:t>
            </a:r>
            <a:endParaRPr kumimoji="1" lang="zh-TW" altLang="en-US" sz="2400" b="1" dirty="0">
              <a:solidFill>
                <a:srgbClr val="0070C0"/>
              </a:solidFill>
            </a:endParaRPr>
          </a:p>
        </p:txBody>
      </p:sp>
      <p:sp>
        <p:nvSpPr>
          <p:cNvPr id="8" name="左大括弧 7"/>
          <p:cNvSpPr/>
          <p:nvPr/>
        </p:nvSpPr>
        <p:spPr>
          <a:xfrm rot="5400000">
            <a:off x="3386078" y="3307320"/>
            <a:ext cx="461947" cy="1485902"/>
          </a:xfrm>
          <a:prstGeom prst="leftBrace">
            <a:avLst>
              <a:gd name="adj1" fmla="val 7303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70C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566034" y="3370560"/>
            <a:ext cx="1084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4 bytes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0" name="左大括弧 9"/>
          <p:cNvSpPr/>
          <p:nvPr/>
        </p:nvSpPr>
        <p:spPr>
          <a:xfrm rot="5400000">
            <a:off x="1393344" y="2746646"/>
            <a:ext cx="925610" cy="2035901"/>
          </a:xfrm>
          <a:prstGeom prst="leftBrace">
            <a:avLst>
              <a:gd name="adj1" fmla="val 30402"/>
              <a:gd name="adj2" fmla="val 18243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1" name="左大括弧 10"/>
          <p:cNvSpPr/>
          <p:nvPr/>
        </p:nvSpPr>
        <p:spPr>
          <a:xfrm rot="5400000">
            <a:off x="9747716" y="2784187"/>
            <a:ext cx="908023" cy="2088268"/>
          </a:xfrm>
          <a:prstGeom prst="leftBrace">
            <a:avLst>
              <a:gd name="adj1" fmla="val 73039"/>
              <a:gd name="adj2" fmla="val 74628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cxnSp>
        <p:nvCxnSpPr>
          <p:cNvPr id="12" name="直線箭頭接點 11"/>
          <p:cNvCxnSpPr/>
          <p:nvPr/>
        </p:nvCxnSpPr>
        <p:spPr>
          <a:xfrm flipV="1">
            <a:off x="2874100" y="4948436"/>
            <a:ext cx="0" cy="953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2585001" y="5938440"/>
            <a:ext cx="10951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FF0000"/>
                </a:solidFill>
              </a:rPr>
              <a:t>0x0110</a:t>
            </a:r>
          </a:p>
          <a:p>
            <a:r>
              <a:rPr kumimoji="1" lang="en-US" altLang="zh-TW" sz="2400" b="1" dirty="0" smtClean="0">
                <a:solidFill>
                  <a:srgbClr val="FF0000"/>
                </a:solidFill>
              </a:rPr>
              <a:t>a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703073" y="2627559"/>
            <a:ext cx="6677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00B050"/>
                </a:solidFill>
              </a:rPr>
              <a:t>Other contents which we don’t know what they are.</a:t>
            </a:r>
            <a:endParaRPr kumimoji="1"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075011" y="3373296"/>
            <a:ext cx="1084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FF0000"/>
                </a:solidFill>
              </a:rPr>
              <a:t>4 bytes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左大括弧 15"/>
          <p:cNvSpPr/>
          <p:nvPr/>
        </p:nvSpPr>
        <p:spPr>
          <a:xfrm rot="5400000">
            <a:off x="4871978" y="3310041"/>
            <a:ext cx="461947" cy="1485902"/>
          </a:xfrm>
          <a:prstGeom prst="leftBrace">
            <a:avLst>
              <a:gd name="adj1" fmla="val 73039"/>
              <a:gd name="adj2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70C0"/>
              </a:solidFill>
            </a:endParaRPr>
          </a:p>
        </p:txBody>
      </p:sp>
      <p:sp>
        <p:nvSpPr>
          <p:cNvPr id="17" name="左大括弧 16"/>
          <p:cNvSpPr/>
          <p:nvPr/>
        </p:nvSpPr>
        <p:spPr>
          <a:xfrm rot="5400000">
            <a:off x="8183669" y="3330706"/>
            <a:ext cx="461947" cy="1485902"/>
          </a:xfrm>
          <a:prstGeom prst="leftBrace">
            <a:avLst>
              <a:gd name="adj1" fmla="val 73039"/>
              <a:gd name="adj2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70C0"/>
              </a:solidFill>
            </a:endParaRPr>
          </a:p>
        </p:txBody>
      </p:sp>
      <p:cxnSp>
        <p:nvCxnSpPr>
          <p:cNvPr id="18" name="直線接點 17"/>
          <p:cNvCxnSpPr>
            <a:stCxn id="17" idx="1"/>
          </p:cNvCxnSpPr>
          <p:nvPr/>
        </p:nvCxnSpPr>
        <p:spPr>
          <a:xfrm flipV="1">
            <a:off x="2502691" y="3009862"/>
            <a:ext cx="371409" cy="29193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H="1" flipV="1">
            <a:off x="9157593" y="3027873"/>
            <a:ext cx="537689" cy="329935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7835236" y="3408780"/>
            <a:ext cx="1084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4 bytes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cxnSp>
        <p:nvCxnSpPr>
          <p:cNvPr id="21" name="直線箭頭接點 20"/>
          <p:cNvCxnSpPr/>
          <p:nvPr/>
        </p:nvCxnSpPr>
        <p:spPr>
          <a:xfrm flipV="1">
            <a:off x="7677947" y="5005497"/>
            <a:ext cx="0" cy="93118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7455875" y="5938917"/>
            <a:ext cx="10951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0x0134</a:t>
            </a:r>
          </a:p>
          <a:p>
            <a:r>
              <a:rPr kumimoji="1" lang="en-US" altLang="zh-TW" sz="2400" b="1" dirty="0" smtClean="0">
                <a:solidFill>
                  <a:srgbClr val="0070C0"/>
                </a:solidFill>
              </a:rPr>
              <a:t>a+9</a:t>
            </a:r>
            <a:endParaRPr kumimoji="1" lang="zh-TW" alt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左大括弧 22"/>
          <p:cNvSpPr/>
          <p:nvPr/>
        </p:nvSpPr>
        <p:spPr>
          <a:xfrm rot="5400000">
            <a:off x="6538095" y="3138452"/>
            <a:ext cx="454450" cy="1831141"/>
          </a:xfrm>
          <a:prstGeom prst="leftBrace">
            <a:avLst>
              <a:gd name="adj1" fmla="val 73039"/>
              <a:gd name="adj2" fmla="val 50000"/>
            </a:avLst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70C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763089" y="3091929"/>
            <a:ext cx="1984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400" dirty="0" smtClean="0"/>
              <a:t>Other integers</a:t>
            </a:r>
          </a:p>
          <a:p>
            <a:pPr algn="ctr"/>
            <a:r>
              <a:rPr kumimoji="1" lang="en-US" altLang="zh-TW" sz="2400" dirty="0" smtClean="0"/>
              <a:t>In array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51761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其實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array</a:t>
            </a:r>
            <a:r>
              <a:rPr kumimoji="1" lang="zh-TW" altLang="en-US" dirty="0" smtClean="0"/>
              <a:t> 也是 </a:t>
            </a:r>
            <a:r>
              <a:rPr kumimoji="1" lang="en-US" altLang="zh-TW" dirty="0" smtClean="0"/>
              <a:t>pointer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0868891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[10]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{1,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3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5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7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9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11,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13,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15,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17,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19};</a:t>
            </a:r>
            <a:b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</a:b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[0]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1</a:t>
            </a:r>
            <a:b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</a:b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[1]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3</a:t>
            </a:r>
            <a:b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</a:b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[9]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19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</a:b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0x0110</a:t>
            </a:r>
            <a:b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</a:b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arr+1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0x0114</a:t>
            </a:r>
            <a:b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</a:b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arr+9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0x0134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</a:br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25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0288726"/>
              </p:ext>
            </p:extLst>
          </p:nvPr>
        </p:nvGraphicFramePr>
        <p:xfrm>
          <a:off x="838199" y="5433346"/>
          <a:ext cx="10407666" cy="665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9715"/>
                <a:gridCol w="1446028"/>
                <a:gridCol w="1531088"/>
                <a:gridCol w="1871331"/>
                <a:gridCol w="1446028"/>
                <a:gridCol w="2103476"/>
              </a:tblGrid>
              <a:tr h="665018">
                <a:tc>
                  <a:txBody>
                    <a:bodyPr/>
                    <a:lstStyle/>
                    <a:p>
                      <a:pPr algn="ctr"/>
                      <a:r>
                        <a:rPr lang="mr-IN" altLang="zh-TW" sz="36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3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sz="3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TW" sz="3600" dirty="0" smtClean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zh-TW" altLang="en-US" sz="3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dirty="0" smtClean="0">
                          <a:solidFill>
                            <a:srgbClr val="FF0000"/>
                          </a:solidFill>
                        </a:rPr>
                        <a:t>19</a:t>
                      </a:r>
                      <a:endParaRPr lang="zh-TW" altLang="en-US" sz="3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TW" sz="36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TW" altLang="en-US" sz="3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4199051" y="6073476"/>
            <a:ext cx="10951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0x0114</a:t>
            </a:r>
          </a:p>
          <a:p>
            <a:r>
              <a:rPr kumimoji="1" lang="en-US" altLang="zh-TW" sz="2400" b="1" dirty="0" smtClean="0">
                <a:solidFill>
                  <a:srgbClr val="0070C0"/>
                </a:solidFill>
              </a:rPr>
              <a:t>a+1</a:t>
            </a:r>
            <a:endParaRPr kumimoji="1" lang="zh-TW" altLang="en-US" sz="2400" b="1" dirty="0">
              <a:solidFill>
                <a:srgbClr val="0070C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753858" y="6084509"/>
            <a:ext cx="10951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FF0000"/>
                </a:solidFill>
              </a:rPr>
              <a:t>0x0110</a:t>
            </a:r>
          </a:p>
          <a:p>
            <a:r>
              <a:rPr kumimoji="1" lang="en-US" altLang="zh-TW" sz="2400" b="1" dirty="0" smtClean="0">
                <a:solidFill>
                  <a:srgbClr val="FF0000"/>
                </a:solidFill>
              </a:rPr>
              <a:t>a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573758" y="6056799"/>
            <a:ext cx="10951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0x0134</a:t>
            </a:r>
          </a:p>
          <a:p>
            <a:r>
              <a:rPr kumimoji="1" lang="en-US" altLang="zh-TW" sz="2400" b="1" dirty="0" smtClean="0">
                <a:solidFill>
                  <a:srgbClr val="0070C0"/>
                </a:solidFill>
              </a:rPr>
              <a:t>a+9</a:t>
            </a:r>
            <a:endParaRPr kumimoji="1" lang="zh-TW" alt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272644" y="2314141"/>
            <a:ext cx="47195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*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(arr+1)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3</a:t>
            </a:r>
          </a:p>
          <a:p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*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(arr+9)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19</a:t>
            </a:r>
          </a:p>
          <a:p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&amp;(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*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(arr+1))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0x0114</a:t>
            </a:r>
          </a:p>
          <a:p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&amp;(</a:t>
            </a:r>
            <a:r>
              <a:rPr kumimoji="1" lang="en-US" altLang="zh-TW" sz="2800" dirty="0" err="1" smtClean="0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[1])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0x0114</a:t>
            </a:r>
          </a:p>
          <a:p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*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(&amp;(</a:t>
            </a:r>
            <a:r>
              <a:rPr kumimoji="1" lang="en-US" altLang="zh-TW" sz="2800" dirty="0" err="1" smtClean="0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[1]))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44919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傳遞 </a:t>
            </a:r>
            <a:r>
              <a:rPr kumimoji="1" lang="en-US" altLang="zh-TW" dirty="0" smtClean="0"/>
              <a:t>array</a:t>
            </a:r>
            <a:r>
              <a:rPr kumimoji="1" lang="zh-TW" altLang="en-US" dirty="0" smtClean="0"/>
              <a:t> 到函式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0868891" cy="47137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v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oid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f(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a[</a:t>
            </a:r>
            <a:r>
              <a:rPr kumimoji="1" lang="en-US" altLang="zh-TW" dirty="0" smtClean="0">
                <a:solidFill>
                  <a:schemeClr val="bg2">
                    <a:lumMod val="9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])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</a:br>
            <a:r>
              <a:rPr kumimoji="1" lang="zh-TW" alt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</a:b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>
              <a:lnSpc>
                <a:spcPct val="100000"/>
              </a:lnSpc>
            </a:pPr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00000"/>
              </a:lnSpc>
            </a:pP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f(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*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a)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</a:b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</a:b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>
              <a:lnSpc>
                <a:spcPct val="100000"/>
              </a:lnSpc>
            </a:pPr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00000"/>
              </a:lnSpc>
            </a:pP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Both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are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call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by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__________.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096000" y="1850159"/>
            <a:ext cx="35365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Consolas" charset="0"/>
                <a:ea typeface="Consolas" charset="0"/>
                <a:cs typeface="Consolas" charset="0"/>
              </a:rPr>
              <a:t>v</a:t>
            </a:r>
            <a:r>
              <a:rPr kumimoji="1" lang="en-US" altLang="zh-TW" sz="2800" smtClean="0">
                <a:latin typeface="Consolas" charset="0"/>
                <a:ea typeface="Consolas" charset="0"/>
                <a:cs typeface="Consolas" charset="0"/>
              </a:rPr>
              <a:t>oid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f(</a:t>
            </a:r>
            <a:r>
              <a:rPr kumimoji="1" lang="en-US" altLang="zh-TW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a[])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kumimoji="1" lang="zh-TW" alt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kumimoji="1" lang="zh-TW" alt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sz="2800" dirty="0" smtClean="0"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r>
              <a:rPr kumimoji="1" lang="en-US" altLang="zh-TW" sz="28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en-US" altLang="zh-TW" sz="28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965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84473" y="2254102"/>
            <a:ext cx="4568259" cy="27067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 smtClean="0">
                <a:latin typeface="PingFang TC" charset="-120"/>
                <a:ea typeface="PingFang TC" charset="-120"/>
                <a:cs typeface="PingFang TC" charset="-120"/>
              </a:rPr>
              <a:t>“</a:t>
            </a:r>
            <a:r>
              <a:rPr lang="zh-TW" altLang="en-US" sz="3200" dirty="0" smtClean="0">
                <a:latin typeface="PingFang TC" charset="-120"/>
                <a:ea typeface="PingFang TC" charset="-120"/>
                <a:cs typeface="PingFang TC" charset="-120"/>
              </a:rPr>
              <a:t>放棄的話，</a:t>
            </a:r>
            <a:r>
              <a:rPr lang="en-US" altLang="zh-TW" sz="3200" dirty="0" smtClean="0">
                <a:latin typeface="PingFang TC" charset="-120"/>
                <a:ea typeface="PingFang TC" charset="-120"/>
                <a:cs typeface="PingFang TC" charset="-120"/>
              </a:rPr>
              <a:t/>
            </a:r>
            <a:br>
              <a:rPr lang="en-US" altLang="zh-TW" sz="3200" dirty="0" smtClean="0">
                <a:latin typeface="PingFang TC" charset="-120"/>
                <a:ea typeface="PingFang TC" charset="-120"/>
                <a:cs typeface="PingFang TC" charset="-120"/>
              </a:rPr>
            </a:br>
            <a:r>
              <a:rPr lang="zh-TW" altLang="en-US" sz="3200" dirty="0" smtClean="0">
                <a:latin typeface="PingFang TC" charset="-120"/>
                <a:ea typeface="PingFang TC" charset="-120"/>
                <a:cs typeface="PingFang TC" charset="-120"/>
              </a:rPr>
              <a:t> </a:t>
            </a:r>
            <a:r>
              <a:rPr lang="en-US" altLang="zh-TW" sz="3200" dirty="0" smtClean="0">
                <a:latin typeface="PingFang TC" charset="-120"/>
                <a:ea typeface="PingFang TC" charset="-120"/>
                <a:cs typeface="PingFang TC" charset="-120"/>
              </a:rPr>
              <a:t>	</a:t>
            </a:r>
            <a:r>
              <a:rPr lang="zh-TW" altLang="en-US" sz="3200" dirty="0" smtClean="0">
                <a:latin typeface="PingFang TC" charset="-120"/>
                <a:ea typeface="PingFang TC" charset="-120"/>
                <a:cs typeface="PingFang TC" charset="-120"/>
              </a:rPr>
              <a:t>比賽就結束了喲</a:t>
            </a:r>
            <a:r>
              <a:rPr lang="en-US" altLang="zh-TW" sz="3200" b="1" dirty="0" smtClean="0">
                <a:latin typeface="PingFang TC" charset="-120"/>
                <a:ea typeface="PingFang TC" charset="-120"/>
                <a:cs typeface="PingFang TC" charset="-120"/>
              </a:rPr>
              <a:t>”</a:t>
            </a:r>
            <a:r>
              <a:rPr lang="en-US" altLang="zh-TW" sz="3600" b="1" dirty="0" smtClean="0"/>
              <a:t/>
            </a:r>
            <a:br>
              <a:rPr lang="en-US" altLang="zh-TW" sz="3600" b="1" dirty="0" smtClean="0"/>
            </a:br>
            <a:r>
              <a:rPr lang="zh-TW" altLang="en-US" sz="3200" dirty="0" smtClean="0">
                <a:latin typeface="PingFang TC" charset="-120"/>
                <a:ea typeface="PingFang TC" charset="-120"/>
                <a:cs typeface="PingFang TC" charset="-120"/>
              </a:rPr>
              <a:t>                </a:t>
            </a:r>
            <a:r>
              <a:rPr lang="mr-IN" altLang="zh-TW" sz="3200" dirty="0" smtClean="0">
                <a:latin typeface="PingFang TC" charset="-120"/>
                <a:ea typeface="PingFang TC" charset="-120"/>
                <a:cs typeface="PingFang TC" charset="-120"/>
              </a:rPr>
              <a:t>– </a:t>
            </a:r>
            <a:r>
              <a:rPr lang="zh-TW" altLang="en-US" sz="3200" dirty="0" smtClean="0">
                <a:latin typeface="PingFang TC" charset="-120"/>
                <a:ea typeface="PingFang TC" charset="-120"/>
                <a:cs typeface="PingFang TC" charset="-120"/>
                <a:hlinkClick r:id="rId2"/>
              </a:rPr>
              <a:t>安西光義</a:t>
            </a:r>
            <a:endParaRPr lang="en-US" altLang="zh-TW" sz="3200" dirty="0">
              <a:latin typeface="PingFang TC" charset="-120"/>
              <a:ea typeface="PingFang TC" charset="-120"/>
              <a:cs typeface="PingFang TC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55" y="981941"/>
            <a:ext cx="6350000" cy="48387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473" y="4960838"/>
            <a:ext cx="4254446" cy="30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6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43449"/>
            <a:ext cx="10515600" cy="840220"/>
          </a:xfrm>
        </p:spPr>
        <p:txBody>
          <a:bodyPr/>
          <a:lstStyle/>
          <a:p>
            <a:r>
              <a:rPr kumimoji="1" lang="en-US" altLang="zh-TW" dirty="0" smtClean="0"/>
              <a:t>Practice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094509"/>
            <a:ext cx="10515600" cy="5624946"/>
          </a:xfrm>
        </p:spPr>
        <p:txBody>
          <a:bodyPr>
            <a:normAutofit/>
          </a:bodyPr>
          <a:lstStyle/>
          <a:p>
            <a:r>
              <a:rPr lang="en-US" altLang="zh-TW" dirty="0"/>
              <a:t>Please write a “bubble sort” C program. In this program, must write another function to swap </a:t>
            </a:r>
            <a:r>
              <a:rPr lang="en-US" altLang="zh-TW" dirty="0" smtClean="0"/>
              <a:t>element.</a:t>
            </a:r>
            <a:r>
              <a:rPr lang="zh-TW" altLang="en-US" dirty="0" smtClean="0"/>
              <a:t> </a:t>
            </a:r>
            <a:r>
              <a:rPr lang="en-US" altLang="zh-TW" smtClean="0"/>
              <a:t>Please </a:t>
            </a:r>
            <a:r>
              <a:rPr lang="en-US" altLang="zh-TW" dirty="0"/>
              <a:t>don’t swap element in the compare each element function. And print array when the element swap finish each time.</a:t>
            </a:r>
            <a:endParaRPr lang="zh-TW" altLang="zh-TW" dirty="0"/>
          </a:p>
          <a:p>
            <a:r>
              <a:rPr lang="en-US" altLang="zh-TW" dirty="0"/>
              <a:t>For example</a:t>
            </a:r>
            <a:r>
              <a:rPr lang="en-US" altLang="zh-TW" dirty="0" smtClean="0"/>
              <a:t>:</a:t>
            </a:r>
            <a:endParaRPr lang="zh-TW" altLang="zh-TW" dirty="0"/>
          </a:p>
          <a:p>
            <a:endParaRPr kumimoji="1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269673" y="2757055"/>
            <a:ext cx="31403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2400" kern="100" dirty="0" smtClean="0">
                <a:latin typeface="Calibri" charset="0"/>
                <a:cs typeface="Times New Roman" charset="0"/>
              </a:rPr>
              <a:t>Enter the size of array:5</a:t>
            </a:r>
            <a:endParaRPr lang="zh-TW" altLang="zh-TW" sz="2400" kern="100" dirty="0" smtClean="0">
              <a:latin typeface="Calibri" charset="0"/>
              <a:cs typeface="Times New Roman" charset="0"/>
            </a:endParaRPr>
          </a:p>
          <a:p>
            <a:r>
              <a:rPr lang="en-US" altLang="zh-TW" sz="2400" kern="100" dirty="0" smtClean="0">
                <a:latin typeface="Calibri" charset="0"/>
                <a:cs typeface="Times New Roman" charset="0"/>
              </a:rPr>
              <a:t>array[0]=5</a:t>
            </a:r>
            <a:endParaRPr lang="zh-TW" altLang="zh-TW" sz="2400" kern="100" dirty="0" smtClean="0">
              <a:latin typeface="Calibri" charset="0"/>
              <a:cs typeface="Times New Roman" charset="0"/>
            </a:endParaRPr>
          </a:p>
          <a:p>
            <a:r>
              <a:rPr lang="en-US" altLang="zh-TW" sz="2400" kern="100" dirty="0" smtClean="0">
                <a:latin typeface="Calibri" charset="0"/>
                <a:cs typeface="Times New Roman" charset="0"/>
              </a:rPr>
              <a:t>array[1]=4</a:t>
            </a:r>
            <a:endParaRPr lang="zh-TW" altLang="zh-TW" sz="2400" kern="100" dirty="0" smtClean="0">
              <a:latin typeface="Calibri" charset="0"/>
              <a:cs typeface="Times New Roman" charset="0"/>
            </a:endParaRPr>
          </a:p>
          <a:p>
            <a:r>
              <a:rPr lang="en-US" altLang="zh-TW" sz="2400" kern="100" dirty="0" smtClean="0">
                <a:latin typeface="Calibri" charset="0"/>
                <a:cs typeface="Times New Roman" charset="0"/>
              </a:rPr>
              <a:t>array[2]=3</a:t>
            </a:r>
            <a:endParaRPr lang="zh-TW" altLang="zh-TW" sz="2400" kern="100" dirty="0" smtClean="0">
              <a:latin typeface="Calibri" charset="0"/>
              <a:cs typeface="Times New Roman" charset="0"/>
            </a:endParaRPr>
          </a:p>
          <a:p>
            <a:r>
              <a:rPr lang="en-US" altLang="zh-TW" sz="2400" kern="100" dirty="0" smtClean="0">
                <a:latin typeface="Calibri" charset="0"/>
                <a:cs typeface="Times New Roman" charset="0"/>
              </a:rPr>
              <a:t>array[3]=2</a:t>
            </a:r>
            <a:endParaRPr lang="zh-TW" altLang="zh-TW" sz="2400" kern="100" dirty="0" smtClean="0">
              <a:latin typeface="Calibri" charset="0"/>
              <a:cs typeface="Times New Roman" charset="0"/>
            </a:endParaRPr>
          </a:p>
          <a:p>
            <a:r>
              <a:rPr lang="en-US" altLang="zh-TW" sz="2400" kern="100" dirty="0" smtClean="0">
                <a:latin typeface="Calibri" charset="0"/>
                <a:cs typeface="Times New Roman" charset="0"/>
              </a:rPr>
              <a:t>array[4]=1</a:t>
            </a:r>
          </a:p>
          <a:p>
            <a:r>
              <a:rPr lang="en-US" altLang="zh-TW" sz="2400" kern="100" dirty="0" smtClean="0">
                <a:latin typeface="Calibri" charset="0"/>
                <a:cs typeface="Times New Roman" charset="0"/>
              </a:rPr>
              <a:t>5</a:t>
            </a:r>
            <a:r>
              <a:rPr lang="zh-TW" altLang="en-US" sz="2400" kern="100" dirty="0" smtClean="0">
                <a:latin typeface="Calibri" charset="0"/>
                <a:cs typeface="Times New Roman" charset="0"/>
              </a:rPr>
              <a:t> </a:t>
            </a:r>
            <a:r>
              <a:rPr lang="en-US" altLang="zh-TW" sz="2400" kern="100" dirty="0" smtClean="0">
                <a:latin typeface="Calibri" charset="0"/>
                <a:cs typeface="Times New Roman" charset="0"/>
              </a:rPr>
              <a:t>4</a:t>
            </a:r>
            <a:r>
              <a:rPr lang="zh-TW" altLang="en-US" sz="2400" kern="100" dirty="0" smtClean="0">
                <a:latin typeface="Calibri" charset="0"/>
                <a:cs typeface="Times New Roman" charset="0"/>
              </a:rPr>
              <a:t> </a:t>
            </a:r>
            <a:r>
              <a:rPr lang="en-US" altLang="zh-TW" sz="2400" kern="100" dirty="0" smtClean="0">
                <a:latin typeface="Calibri" charset="0"/>
                <a:cs typeface="Times New Roman" charset="0"/>
              </a:rPr>
              <a:t>3</a:t>
            </a:r>
            <a:r>
              <a:rPr lang="zh-TW" altLang="en-US" sz="2400" kern="100" dirty="0" smtClean="0">
                <a:latin typeface="Calibri" charset="0"/>
                <a:cs typeface="Times New Roman" charset="0"/>
              </a:rPr>
              <a:t> </a:t>
            </a:r>
            <a:r>
              <a:rPr lang="en-US" altLang="zh-TW" sz="2400" kern="100" dirty="0" smtClean="0">
                <a:latin typeface="Calibri" charset="0"/>
                <a:cs typeface="Times New Roman" charset="0"/>
              </a:rPr>
              <a:t>2</a:t>
            </a:r>
            <a:r>
              <a:rPr lang="zh-TW" altLang="en-US" sz="2400" kern="100" dirty="0" smtClean="0">
                <a:latin typeface="Calibri" charset="0"/>
                <a:cs typeface="Times New Roman" charset="0"/>
              </a:rPr>
              <a:t> </a:t>
            </a:r>
            <a:r>
              <a:rPr lang="en-US" altLang="zh-TW" sz="2400" kern="100" dirty="0" smtClean="0">
                <a:latin typeface="Calibri" charset="0"/>
                <a:cs typeface="Times New Roman" charset="0"/>
              </a:rPr>
              <a:t>1</a:t>
            </a:r>
            <a:endParaRPr lang="zh-TW" altLang="zh-TW" sz="2400" kern="100" dirty="0" smtClean="0">
              <a:latin typeface="Calibri" charset="0"/>
              <a:cs typeface="Times New Roman" charset="0"/>
            </a:endParaRPr>
          </a:p>
          <a:p>
            <a:r>
              <a:rPr lang="en-US" altLang="zh-TW" sz="2400" kern="100" dirty="0" smtClean="0">
                <a:latin typeface="Calibri" charset="0"/>
                <a:cs typeface="Times New Roman" charset="0"/>
              </a:rPr>
              <a:t>4 3 2 1 5</a:t>
            </a:r>
            <a:endParaRPr lang="zh-TW" altLang="zh-TW" sz="2400" kern="100" dirty="0" smtClean="0">
              <a:latin typeface="Calibri" charset="0"/>
              <a:cs typeface="Times New Roman" charset="0"/>
            </a:endParaRPr>
          </a:p>
          <a:p>
            <a:r>
              <a:rPr lang="en-US" altLang="zh-TW" sz="2400" kern="100" dirty="0" smtClean="0">
                <a:latin typeface="Calibri" charset="0"/>
                <a:cs typeface="Times New Roman" charset="0"/>
              </a:rPr>
              <a:t>3 2 1 4 5</a:t>
            </a:r>
            <a:endParaRPr lang="zh-TW" altLang="zh-TW" sz="2400" kern="100" dirty="0" smtClean="0">
              <a:latin typeface="Calibri" charset="0"/>
              <a:cs typeface="Times New Roman" charset="0"/>
            </a:endParaRPr>
          </a:p>
          <a:p>
            <a:r>
              <a:rPr lang="en-US" altLang="zh-TW" sz="2400" kern="100" dirty="0" smtClean="0">
                <a:latin typeface="Calibri" charset="0"/>
                <a:cs typeface="Times New Roman" charset="0"/>
              </a:rPr>
              <a:t>2 1 3 4 5</a:t>
            </a:r>
            <a:endParaRPr lang="zh-TW" altLang="zh-TW" sz="2400" kern="100" dirty="0" smtClean="0">
              <a:latin typeface="Calibri" charset="0"/>
              <a:cs typeface="Times New Roman" charset="0"/>
            </a:endParaRPr>
          </a:p>
          <a:p>
            <a:r>
              <a:rPr lang="en-US" altLang="zh-TW" sz="2400" kern="100" dirty="0" smtClean="0">
                <a:latin typeface="Calibri" charset="0"/>
                <a:cs typeface="Times New Roman" charset="0"/>
              </a:rPr>
              <a:t>1 2 3 4 5</a:t>
            </a:r>
            <a:endParaRPr lang="zh-TW" altLang="zh-TW" sz="2400" kern="100" dirty="0" smtClean="0">
              <a:latin typeface="Calibri" charset="0"/>
              <a:cs typeface="Times New Roman" charset="0"/>
            </a:endParaRPr>
          </a:p>
          <a:p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7283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Learn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Python</a:t>
            </a:r>
          </a:p>
          <a:p>
            <a:pPr lvl="1"/>
            <a:r>
              <a:rPr kumimoji="1" lang="en-US" altLang="zh-TW" dirty="0" err="1" smtClean="0"/>
              <a:t>Dict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(Dictionary)</a:t>
            </a:r>
            <a:endParaRPr kumimoji="1" lang="en-US" altLang="zh-TW" dirty="0" smtClean="0"/>
          </a:p>
          <a:p>
            <a:r>
              <a:rPr kumimoji="1" lang="en-US" altLang="zh-TW" dirty="0" smtClean="0"/>
              <a:t>Review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</a:t>
            </a:r>
          </a:p>
          <a:p>
            <a:pPr lvl="1"/>
            <a:r>
              <a:rPr kumimoji="1" lang="en-US" altLang="zh-TW" dirty="0" smtClean="0"/>
              <a:t>What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pointer?</a:t>
            </a:r>
          </a:p>
          <a:p>
            <a:pPr lvl="1"/>
            <a:r>
              <a:rPr kumimoji="1" lang="en-US" altLang="zh-TW" dirty="0" smtClean="0"/>
              <a:t>Get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more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familiar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with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pointer</a:t>
            </a:r>
          </a:p>
          <a:p>
            <a:pPr lvl="1"/>
            <a:r>
              <a:rPr kumimoji="1" lang="en-US" altLang="zh-TW" dirty="0" smtClean="0"/>
              <a:t>Call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value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Call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address(pointer)</a:t>
            </a:r>
            <a:r>
              <a:rPr kumimoji="1" lang="zh-TW" altLang="en-US" dirty="0" smtClean="0"/>
              <a:t> 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Relation</a:t>
            </a:r>
            <a:r>
              <a:rPr kumimoji="1" lang="en-US" altLang="zh-TW" dirty="0" smtClean="0"/>
              <a:t>ship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between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pointer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array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980272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6"/>
          </a:xfrm>
        </p:spPr>
        <p:txBody>
          <a:bodyPr>
            <a:normAutofit/>
          </a:bodyPr>
          <a:lstStyle/>
          <a:p>
            <a:r>
              <a:rPr kumimoji="1" lang="en-US" altLang="zh-TW" sz="3600" dirty="0" smtClean="0"/>
              <a:t>Long</a:t>
            </a:r>
            <a:r>
              <a:rPr kumimoji="1" lang="zh-TW" altLang="en-US" sz="3600" dirty="0" smtClean="0"/>
              <a:t> </a:t>
            </a:r>
            <a:r>
              <a:rPr kumimoji="1" lang="en-US" altLang="zh-TW" sz="3600" dirty="0" smtClean="0"/>
              <a:t>time</a:t>
            </a:r>
            <a:r>
              <a:rPr kumimoji="1" lang="zh-TW" altLang="en-US" sz="3600" dirty="0" smtClean="0"/>
              <a:t> </a:t>
            </a:r>
            <a:r>
              <a:rPr kumimoji="1" lang="en-US" altLang="zh-TW" sz="3600" dirty="0" smtClean="0"/>
              <a:t>ago,</a:t>
            </a:r>
            <a:r>
              <a:rPr kumimoji="1" lang="zh-TW" altLang="en-US" sz="3600" dirty="0" smtClean="0"/>
              <a:t> </a:t>
            </a:r>
            <a:r>
              <a:rPr kumimoji="1" lang="en-US" altLang="zh-TW" sz="3600" dirty="0" smtClean="0"/>
              <a:t>there</a:t>
            </a:r>
            <a:r>
              <a:rPr kumimoji="1" lang="zh-TW" altLang="en-US" sz="3600" dirty="0" smtClean="0"/>
              <a:t> </a:t>
            </a:r>
            <a:r>
              <a:rPr kumimoji="1" lang="en-US" altLang="zh-TW" sz="3600" dirty="0" smtClean="0"/>
              <a:t>were</a:t>
            </a:r>
            <a:r>
              <a:rPr kumimoji="1" lang="zh-TW" altLang="en-US" sz="3600" dirty="0" smtClean="0"/>
              <a:t> </a:t>
            </a:r>
            <a:r>
              <a:rPr kumimoji="1" lang="en-US" altLang="zh-TW" sz="3600" dirty="0" smtClean="0"/>
              <a:t>some</a:t>
            </a:r>
            <a:r>
              <a:rPr kumimoji="1" lang="zh-TW" altLang="en-US" sz="3600" dirty="0" smtClean="0"/>
              <a:t> </a:t>
            </a:r>
            <a:r>
              <a:rPr kumimoji="1" lang="en-US" altLang="zh-TW" sz="3600" dirty="0" smtClean="0"/>
              <a:t>houses</a:t>
            </a:r>
            <a:r>
              <a:rPr kumimoji="1" lang="zh-TW" altLang="en-US" sz="3600" dirty="0" smtClean="0"/>
              <a:t> </a:t>
            </a:r>
            <a:r>
              <a:rPr kumimoji="1" lang="en-US" altLang="zh-TW" sz="3600" dirty="0" smtClean="0"/>
              <a:t>on</a:t>
            </a:r>
            <a:r>
              <a:rPr kumimoji="1" lang="zh-TW" altLang="en-US" sz="3600" dirty="0" smtClean="0"/>
              <a:t> </a:t>
            </a:r>
            <a:r>
              <a:rPr kumimoji="1" lang="en-US" altLang="zh-TW" sz="3600" dirty="0" smtClean="0"/>
              <a:t>a</a:t>
            </a:r>
            <a:r>
              <a:rPr kumimoji="1" lang="zh-TW" altLang="en-US" sz="3600" dirty="0" smtClean="0"/>
              <a:t> </a:t>
            </a:r>
            <a:r>
              <a:rPr kumimoji="1" lang="en-US" altLang="zh-TW" sz="3600" dirty="0" smtClean="0"/>
              <a:t>street.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38376" y="2291264"/>
            <a:ext cx="1820333" cy="749363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b="1" dirty="0" smtClean="0">
                <a:solidFill>
                  <a:srgbClr val="FF0000"/>
                </a:solidFill>
              </a:rPr>
              <a:t>A’s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house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637314"/>
            <a:ext cx="12192000" cy="83602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" name="直線接點 5"/>
          <p:cNvCxnSpPr>
            <a:stCxn id="4" idx="1"/>
            <a:endCxn id="4" idx="3"/>
          </p:cNvCxnSpPr>
          <p:nvPr/>
        </p:nvCxnSpPr>
        <p:spPr>
          <a:xfrm>
            <a:off x="0" y="5055326"/>
            <a:ext cx="12192000" cy="0"/>
          </a:xfrm>
          <a:prstGeom prst="line">
            <a:avLst/>
          </a:prstGeom>
          <a:ln w="3492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4814"/>
            <a:ext cx="2220686" cy="2220686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739401" y="4001411"/>
            <a:ext cx="806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 err="1" smtClean="0">
                <a:solidFill>
                  <a:srgbClr val="FF0000"/>
                </a:solidFill>
              </a:rPr>
              <a:t>Mr.A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5203972" y="2291267"/>
            <a:ext cx="1820333" cy="74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kumimoji="1" lang="en-US" altLang="zh-TW" b="1" dirty="0" smtClean="0">
                <a:solidFill>
                  <a:srgbClr val="0070C0"/>
                </a:solidFill>
              </a:rPr>
              <a:t>B’s</a:t>
            </a:r>
            <a:r>
              <a:rPr kumimoji="1" lang="zh-TW" altLang="en-US" b="1" dirty="0" smtClean="0">
                <a:solidFill>
                  <a:srgbClr val="0070C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0070C0"/>
                </a:solidFill>
              </a:rPr>
              <a:t>house</a:t>
            </a:r>
            <a:endParaRPr kumimoji="1" lang="zh-TW" altLang="en-US" b="1" dirty="0">
              <a:solidFill>
                <a:srgbClr val="0070C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796" y="2704817"/>
            <a:ext cx="2220686" cy="222068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6910570" y="3951532"/>
            <a:ext cx="79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 err="1" smtClean="0">
                <a:solidFill>
                  <a:srgbClr val="0070C0"/>
                </a:solidFill>
              </a:rPr>
              <a:t>Mr.B</a:t>
            </a:r>
            <a:endParaRPr kumimoji="1" lang="zh-TW" altLang="en-US" sz="2400" b="1" dirty="0">
              <a:solidFill>
                <a:srgbClr val="0070C0"/>
              </a:solidFill>
            </a:endParaRPr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9169985" y="2291264"/>
            <a:ext cx="1820333" cy="74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kumimoji="1" lang="en-US" altLang="zh-TW" b="1" dirty="0" smtClean="0">
                <a:solidFill>
                  <a:srgbClr val="00B050"/>
                </a:solidFill>
              </a:rPr>
              <a:t>C’s</a:t>
            </a:r>
            <a:r>
              <a:rPr kumimoji="1" lang="zh-TW" altLang="en-US" b="1" dirty="0" smtClean="0">
                <a:solidFill>
                  <a:srgbClr val="00B05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00B050"/>
                </a:solidFill>
              </a:rPr>
              <a:t>house</a:t>
            </a:r>
            <a:endParaRPr kumimoji="1" lang="zh-TW" altLang="en-US" b="1" dirty="0">
              <a:solidFill>
                <a:srgbClr val="00B05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809" y="2704814"/>
            <a:ext cx="2220686" cy="2220686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10903254" y="3916746"/>
            <a:ext cx="78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 err="1" smtClean="0">
                <a:solidFill>
                  <a:srgbClr val="00B050"/>
                </a:solidFill>
              </a:rPr>
              <a:t>Mr.C</a:t>
            </a:r>
            <a:endParaRPr kumimoji="1" lang="zh-TW" altLang="en-US" sz="2400" b="1" dirty="0">
              <a:solidFill>
                <a:srgbClr val="00B05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43349" y="5490585"/>
            <a:ext cx="2810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高雄市鼓山區蓮海路 </a:t>
            </a:r>
            <a:r>
              <a:rPr kumimoji="1" lang="en-US" altLang="zh-TW" sz="2800" dirty="0" smtClean="0"/>
              <a:t>1</a:t>
            </a:r>
            <a:r>
              <a:rPr kumimoji="1" lang="zh-TW" altLang="en-US" sz="2800" dirty="0" smtClean="0"/>
              <a:t> </a:t>
            </a:r>
            <a:r>
              <a:rPr kumimoji="1" lang="zh-TW" altLang="en-US" dirty="0" smtClean="0"/>
              <a:t>號</a:t>
            </a:r>
            <a:endParaRPr kumimoji="1"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708946" y="5490585"/>
            <a:ext cx="2810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高雄市鼓山區蓮海路 </a:t>
            </a:r>
            <a:r>
              <a:rPr kumimoji="1" lang="en-US" altLang="zh-TW" sz="2800" dirty="0" smtClean="0"/>
              <a:t>2</a:t>
            </a:r>
            <a:r>
              <a:rPr kumimoji="1" lang="zh-TW" altLang="en-US" sz="2800" dirty="0" smtClean="0"/>
              <a:t> </a:t>
            </a:r>
            <a:r>
              <a:rPr kumimoji="1" lang="zh-TW" altLang="en-US" dirty="0" smtClean="0"/>
              <a:t>號</a:t>
            </a:r>
            <a:endParaRPr kumimoji="1"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674958" y="5490585"/>
            <a:ext cx="2810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高雄市鼓山區蓮海路 </a:t>
            </a:r>
            <a:r>
              <a:rPr kumimoji="1" lang="en-US" altLang="zh-TW" sz="2800" dirty="0" smtClean="0"/>
              <a:t>3</a:t>
            </a:r>
            <a:r>
              <a:rPr kumimoji="1" lang="zh-TW" altLang="en-US" sz="2800" dirty="0" smtClean="0"/>
              <a:t> </a:t>
            </a:r>
            <a:r>
              <a:rPr kumimoji="1" lang="zh-TW" altLang="en-US" dirty="0" smtClean="0"/>
              <a:t>號</a:t>
            </a:r>
            <a:endParaRPr kumimoji="1" lang="zh-TW" alt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023" y="3327470"/>
            <a:ext cx="1406446" cy="1406446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970" y="3310117"/>
            <a:ext cx="1406446" cy="1406446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164" y="3327470"/>
            <a:ext cx="1406446" cy="1406446"/>
          </a:xfrm>
          <a:prstGeom prst="rect">
            <a:avLst/>
          </a:prstGeom>
        </p:spPr>
      </p:pic>
      <p:cxnSp>
        <p:nvCxnSpPr>
          <p:cNvPr id="26" name="直線箭頭接點 25"/>
          <p:cNvCxnSpPr/>
          <p:nvPr/>
        </p:nvCxnSpPr>
        <p:spPr>
          <a:xfrm flipH="1" flipV="1">
            <a:off x="3353735" y="6013805"/>
            <a:ext cx="650229" cy="3177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4003964" y="6184941"/>
            <a:ext cx="93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Address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1950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4406"/>
          </a:xfrm>
        </p:spPr>
        <p:txBody>
          <a:bodyPr>
            <a:normAutofit/>
          </a:bodyPr>
          <a:lstStyle/>
          <a:p>
            <a:r>
              <a:rPr kumimoji="1" lang="en-US" altLang="zh-TW" sz="3600" dirty="0" smtClean="0"/>
              <a:t>Long</a:t>
            </a:r>
            <a:r>
              <a:rPr kumimoji="1" lang="zh-TW" altLang="en-US" sz="3600" dirty="0" smtClean="0"/>
              <a:t> </a:t>
            </a:r>
            <a:r>
              <a:rPr kumimoji="1" lang="en-US" altLang="zh-TW" sz="3600" dirty="0" smtClean="0"/>
              <a:t>time</a:t>
            </a:r>
            <a:r>
              <a:rPr kumimoji="1" lang="zh-TW" altLang="en-US" sz="3600" dirty="0" smtClean="0"/>
              <a:t> </a:t>
            </a:r>
            <a:r>
              <a:rPr kumimoji="1" lang="en-US" altLang="zh-TW" sz="3600" dirty="0" smtClean="0"/>
              <a:t>ago,</a:t>
            </a:r>
            <a:r>
              <a:rPr kumimoji="1" lang="zh-TW" altLang="en-US" sz="3600" dirty="0" smtClean="0"/>
              <a:t> </a:t>
            </a:r>
            <a:r>
              <a:rPr kumimoji="1" lang="en-US" altLang="zh-TW" sz="3600" dirty="0" smtClean="0"/>
              <a:t>there</a:t>
            </a:r>
            <a:r>
              <a:rPr kumimoji="1" lang="zh-TW" altLang="en-US" sz="3600" dirty="0" smtClean="0"/>
              <a:t> </a:t>
            </a:r>
            <a:r>
              <a:rPr kumimoji="1" lang="en-US" altLang="zh-TW" sz="3600" dirty="0" smtClean="0"/>
              <a:t>were</a:t>
            </a:r>
            <a:r>
              <a:rPr kumimoji="1" lang="zh-TW" altLang="en-US" sz="3600" dirty="0" smtClean="0"/>
              <a:t> </a:t>
            </a:r>
            <a:r>
              <a:rPr kumimoji="1" lang="en-US" altLang="zh-TW" sz="3600" dirty="0" smtClean="0"/>
              <a:t>some</a:t>
            </a:r>
            <a:r>
              <a:rPr kumimoji="1" lang="zh-TW" altLang="en-US" sz="3600" dirty="0" smtClean="0"/>
              <a:t> </a:t>
            </a:r>
            <a:r>
              <a:rPr kumimoji="1" lang="en-US" altLang="zh-TW" sz="3600" dirty="0" smtClean="0"/>
              <a:t>houses</a:t>
            </a:r>
            <a:r>
              <a:rPr kumimoji="1" lang="zh-TW" altLang="en-US" sz="3600" dirty="0" smtClean="0"/>
              <a:t> </a:t>
            </a:r>
            <a:r>
              <a:rPr kumimoji="1" lang="en-US" altLang="zh-TW" sz="3600" dirty="0" smtClean="0"/>
              <a:t>on</a:t>
            </a:r>
            <a:r>
              <a:rPr kumimoji="1" lang="zh-TW" altLang="en-US" sz="3600" dirty="0" smtClean="0"/>
              <a:t> </a:t>
            </a:r>
            <a:r>
              <a:rPr kumimoji="1" lang="en-US" altLang="zh-TW" sz="3600" dirty="0" smtClean="0"/>
              <a:t>a</a:t>
            </a:r>
            <a:r>
              <a:rPr kumimoji="1" lang="zh-TW" altLang="en-US" sz="3600" dirty="0" smtClean="0"/>
              <a:t> </a:t>
            </a:r>
            <a:r>
              <a:rPr kumimoji="1" lang="en-US" altLang="zh-TW" sz="3600" dirty="0" smtClean="0"/>
              <a:t>street.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38376" y="2291264"/>
            <a:ext cx="2019916" cy="749363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b="1" dirty="0" smtClean="0">
                <a:solidFill>
                  <a:srgbClr val="FF0000"/>
                </a:solidFill>
              </a:rPr>
              <a:t>A’s</a:t>
            </a:r>
            <a:r>
              <a:rPr kumimoji="1" lang="zh-TW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FF0000"/>
                </a:solidFill>
              </a:rPr>
              <a:t>variable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637314"/>
            <a:ext cx="12192000" cy="83602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" name="直線接點 5"/>
          <p:cNvCxnSpPr>
            <a:stCxn id="4" idx="1"/>
            <a:endCxn id="4" idx="3"/>
          </p:cNvCxnSpPr>
          <p:nvPr/>
        </p:nvCxnSpPr>
        <p:spPr>
          <a:xfrm>
            <a:off x="0" y="5055326"/>
            <a:ext cx="12192000" cy="0"/>
          </a:xfrm>
          <a:prstGeom prst="line">
            <a:avLst/>
          </a:prstGeom>
          <a:ln w="3492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4814"/>
            <a:ext cx="2220686" cy="2220686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739401" y="4001411"/>
            <a:ext cx="806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 err="1" smtClean="0">
                <a:solidFill>
                  <a:srgbClr val="FF0000"/>
                </a:solidFill>
              </a:rPr>
              <a:t>Mr.A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5203972" y="2291267"/>
            <a:ext cx="2122764" cy="74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kumimoji="1" lang="en-US" altLang="zh-TW" b="1" dirty="0" smtClean="0">
                <a:solidFill>
                  <a:srgbClr val="0070C0"/>
                </a:solidFill>
              </a:rPr>
              <a:t>B’s</a:t>
            </a:r>
            <a:r>
              <a:rPr kumimoji="1" lang="zh-TW" altLang="en-US" b="1" dirty="0" smtClean="0">
                <a:solidFill>
                  <a:srgbClr val="0070C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0070C0"/>
                </a:solidFill>
              </a:rPr>
              <a:t>variable</a:t>
            </a:r>
            <a:endParaRPr kumimoji="1" lang="zh-TW" altLang="en-US" b="1" dirty="0">
              <a:solidFill>
                <a:srgbClr val="0070C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796" y="2704817"/>
            <a:ext cx="2220686" cy="222068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6910570" y="3951532"/>
            <a:ext cx="79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 err="1" smtClean="0">
                <a:solidFill>
                  <a:srgbClr val="0070C0"/>
                </a:solidFill>
              </a:rPr>
              <a:t>Mr.B</a:t>
            </a:r>
            <a:endParaRPr kumimoji="1" lang="zh-TW" altLang="en-US" sz="2400" b="1" dirty="0">
              <a:solidFill>
                <a:srgbClr val="0070C0"/>
              </a:solidFill>
            </a:endParaRPr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9169985" y="2291264"/>
            <a:ext cx="2020510" cy="74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kumimoji="1" lang="en-US" altLang="zh-TW" b="1" dirty="0" smtClean="0">
                <a:solidFill>
                  <a:srgbClr val="00B050"/>
                </a:solidFill>
              </a:rPr>
              <a:t>C’s</a:t>
            </a:r>
            <a:r>
              <a:rPr kumimoji="1" lang="zh-TW" altLang="en-US" b="1" dirty="0" smtClean="0">
                <a:solidFill>
                  <a:srgbClr val="00B05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00B050"/>
                </a:solidFill>
              </a:rPr>
              <a:t>variable</a:t>
            </a:r>
            <a:endParaRPr kumimoji="1" lang="zh-TW" altLang="en-US" b="1" dirty="0">
              <a:solidFill>
                <a:srgbClr val="00B05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809" y="2704814"/>
            <a:ext cx="2220686" cy="2220686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10903254" y="3916746"/>
            <a:ext cx="78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 err="1" smtClean="0">
                <a:solidFill>
                  <a:srgbClr val="00B050"/>
                </a:solidFill>
              </a:rPr>
              <a:t>Mr.C</a:t>
            </a:r>
            <a:endParaRPr kumimoji="1" lang="zh-TW" altLang="en-US" sz="2400" b="1" dirty="0">
              <a:solidFill>
                <a:srgbClr val="00B05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43349" y="5490585"/>
            <a:ext cx="2810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高雄市鼓山區蓮海路 </a:t>
            </a:r>
            <a:r>
              <a:rPr kumimoji="1" lang="en-US" altLang="zh-TW" sz="2800" dirty="0" smtClean="0"/>
              <a:t>1</a:t>
            </a:r>
            <a:r>
              <a:rPr kumimoji="1" lang="zh-TW" altLang="en-US" sz="2800" dirty="0" smtClean="0"/>
              <a:t> </a:t>
            </a:r>
            <a:r>
              <a:rPr kumimoji="1" lang="zh-TW" altLang="en-US" dirty="0" smtClean="0"/>
              <a:t>號</a:t>
            </a:r>
            <a:endParaRPr kumimoji="1"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708946" y="5490585"/>
            <a:ext cx="2810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高雄市鼓山區蓮海路 </a:t>
            </a:r>
            <a:r>
              <a:rPr kumimoji="1" lang="en-US" altLang="zh-TW" sz="2800" dirty="0" smtClean="0"/>
              <a:t>2</a:t>
            </a:r>
            <a:r>
              <a:rPr kumimoji="1" lang="zh-TW" altLang="en-US" sz="2800" dirty="0" smtClean="0"/>
              <a:t> </a:t>
            </a:r>
            <a:r>
              <a:rPr kumimoji="1" lang="zh-TW" altLang="en-US" dirty="0" smtClean="0"/>
              <a:t>號</a:t>
            </a:r>
            <a:endParaRPr kumimoji="1"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674958" y="5490585"/>
            <a:ext cx="2810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 smtClean="0"/>
              <a:t>高雄市鼓山區蓮海路 </a:t>
            </a:r>
            <a:r>
              <a:rPr kumimoji="1" lang="en-US" altLang="zh-TW" sz="2800" dirty="0" smtClean="0"/>
              <a:t>3</a:t>
            </a:r>
            <a:r>
              <a:rPr kumimoji="1" lang="zh-TW" altLang="en-US" sz="2800" dirty="0" smtClean="0"/>
              <a:t> </a:t>
            </a:r>
            <a:r>
              <a:rPr kumimoji="1" lang="zh-TW" altLang="en-US" dirty="0" smtClean="0"/>
              <a:t>號</a:t>
            </a:r>
            <a:endParaRPr kumimoji="1" lang="zh-TW" alt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023" y="3327470"/>
            <a:ext cx="1406446" cy="1406446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970" y="3310117"/>
            <a:ext cx="1406446" cy="1406446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164" y="3327470"/>
            <a:ext cx="1406446" cy="1406446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910570" y="660400"/>
            <a:ext cx="1335963" cy="1693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9132185" y="672662"/>
            <a:ext cx="1163282" cy="2035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6693967" y="846666"/>
            <a:ext cx="1827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3600" b="1" dirty="0" smtClean="0">
                <a:latin typeface="+mj-lt"/>
              </a:rPr>
              <a:t>variables</a:t>
            </a:r>
            <a:endParaRPr kumimoji="1" lang="zh-TW" altLang="en-US" sz="3600" b="1" dirty="0">
              <a:latin typeface="+mj-lt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839901" y="846666"/>
            <a:ext cx="1747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3600" b="1" dirty="0" smtClean="0">
                <a:latin typeface="+mj-lt"/>
              </a:rPr>
              <a:t>memory</a:t>
            </a:r>
            <a:endParaRPr kumimoji="1" lang="zh-TW" altLang="en-US" sz="3600" b="1" dirty="0">
              <a:latin typeface="+mj-lt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7403" y="3874236"/>
            <a:ext cx="1638900" cy="763075"/>
          </a:xfrm>
          <a:prstGeom prst="rect">
            <a:avLst/>
          </a:prstGeom>
        </p:spPr>
      </p:pic>
      <p:cxnSp>
        <p:nvCxnSpPr>
          <p:cNvPr id="28" name="直線箭頭接點 27"/>
          <p:cNvCxnSpPr/>
          <p:nvPr/>
        </p:nvCxnSpPr>
        <p:spPr>
          <a:xfrm flipV="1">
            <a:off x="3545455" y="3299530"/>
            <a:ext cx="128714" cy="6449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3088811" y="3028299"/>
            <a:ext cx="8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mtClean="0"/>
              <a:t>value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endParaRPr kumimoji="1" lang="zh-TW" altLang="en-US" dirty="0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994" y="3817101"/>
            <a:ext cx="1638900" cy="763075"/>
          </a:xfrm>
          <a:prstGeom prst="rect">
            <a:avLst/>
          </a:prstGeom>
        </p:spPr>
      </p:pic>
      <p:cxnSp>
        <p:nvCxnSpPr>
          <p:cNvPr id="31" name="直線箭頭接點 30"/>
          <p:cNvCxnSpPr/>
          <p:nvPr/>
        </p:nvCxnSpPr>
        <p:spPr>
          <a:xfrm flipV="1">
            <a:off x="7698046" y="3242395"/>
            <a:ext cx="128714" cy="6449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7303015" y="29709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v</a:t>
            </a:r>
            <a:r>
              <a:rPr kumimoji="1" lang="en-US" altLang="zh-TW" dirty="0" smtClean="0"/>
              <a:t>alue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</a:t>
            </a:r>
            <a:endParaRPr kumimoji="1"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6538" y="3838894"/>
            <a:ext cx="1638900" cy="763075"/>
          </a:xfrm>
          <a:prstGeom prst="rect">
            <a:avLst/>
          </a:prstGeom>
        </p:spPr>
      </p:pic>
      <p:cxnSp>
        <p:nvCxnSpPr>
          <p:cNvPr id="34" name="直線箭頭接點 33"/>
          <p:cNvCxnSpPr/>
          <p:nvPr/>
        </p:nvCxnSpPr>
        <p:spPr>
          <a:xfrm flipV="1">
            <a:off x="11624590" y="3264188"/>
            <a:ext cx="128714" cy="6449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11092572" y="298198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 smtClean="0"/>
              <a:t>value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</a:t>
            </a:r>
            <a:endParaRPr kumimoji="1" lang="zh-TW" altLang="en-US" dirty="0"/>
          </a:p>
        </p:txBody>
      </p:sp>
      <p:cxnSp>
        <p:nvCxnSpPr>
          <p:cNvPr id="36" name="直線接點 35"/>
          <p:cNvCxnSpPr/>
          <p:nvPr/>
        </p:nvCxnSpPr>
        <p:spPr>
          <a:xfrm>
            <a:off x="609230" y="5730335"/>
            <a:ext cx="2625037" cy="8176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1417448" y="5961268"/>
            <a:ext cx="109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/>
              <a:t>0x0001</a:t>
            </a:r>
            <a:endParaRPr kumimoji="1" lang="zh-TW" altLang="en-US" sz="2400" dirty="0"/>
          </a:p>
        </p:txBody>
      </p:sp>
      <p:cxnSp>
        <p:nvCxnSpPr>
          <p:cNvPr id="39" name="直線接點 38"/>
          <p:cNvCxnSpPr/>
          <p:nvPr/>
        </p:nvCxnSpPr>
        <p:spPr>
          <a:xfrm>
            <a:off x="4755465" y="5771217"/>
            <a:ext cx="2625037" cy="8176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5563683" y="6002150"/>
            <a:ext cx="109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/>
              <a:t>0x0002</a:t>
            </a:r>
            <a:endParaRPr kumimoji="1" lang="zh-TW" altLang="en-US" sz="2400" dirty="0"/>
          </a:p>
        </p:txBody>
      </p:sp>
      <p:cxnSp>
        <p:nvCxnSpPr>
          <p:cNvPr id="41" name="直線接點 40"/>
          <p:cNvCxnSpPr/>
          <p:nvPr/>
        </p:nvCxnSpPr>
        <p:spPr>
          <a:xfrm>
            <a:off x="8839901" y="5771217"/>
            <a:ext cx="2625037" cy="8176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9648119" y="6002150"/>
            <a:ext cx="109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/>
              <a:t>0x0003</a:t>
            </a:r>
            <a:endParaRPr kumimoji="1" lang="zh-TW" altLang="en-US" sz="2400" dirty="0"/>
          </a:p>
        </p:txBody>
      </p:sp>
      <p:pic>
        <p:nvPicPr>
          <p:cNvPr id="46" name="圖片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182359"/>
            <a:ext cx="6115180" cy="1778909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181" y="4182359"/>
            <a:ext cx="6142700" cy="1778909"/>
          </a:xfrm>
          <a:prstGeom prst="rect">
            <a:avLst/>
          </a:prstGeom>
        </p:spPr>
      </p:pic>
      <p:cxnSp>
        <p:nvCxnSpPr>
          <p:cNvPr id="49" name="直線箭頭接點 48"/>
          <p:cNvCxnSpPr>
            <a:stCxn id="50" idx="1"/>
            <a:endCxn id="38" idx="3"/>
          </p:cNvCxnSpPr>
          <p:nvPr/>
        </p:nvCxnSpPr>
        <p:spPr>
          <a:xfrm flipH="1" flipV="1">
            <a:off x="2512620" y="6192101"/>
            <a:ext cx="959306" cy="3160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3471926" y="6184941"/>
            <a:ext cx="1875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smtClean="0"/>
              <a:t>Memory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Address</a:t>
            </a:r>
          </a:p>
          <a:p>
            <a:pPr algn="ctr"/>
            <a:r>
              <a:rPr kumimoji="1" lang="en-US" altLang="zh-TW" dirty="0" smtClean="0"/>
              <a:t>(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Pointer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529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Pointer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0868891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 smtClean="0"/>
              <a:t>Pointer</a:t>
            </a:r>
            <a:r>
              <a:rPr kumimoji="1" lang="zh-TW" altLang="en-US" dirty="0"/>
              <a:t> </a:t>
            </a:r>
            <a:r>
              <a:rPr kumimoji="1" lang="zh-TW" altLang="en-US" dirty="0" smtClean="0"/>
              <a:t>的中文翻作 指標</a:t>
            </a:r>
            <a:endParaRPr kumimoji="1" lang="en-US" altLang="zh-TW" dirty="0" smtClean="0"/>
          </a:p>
          <a:p>
            <a:pPr>
              <a:lnSpc>
                <a:spcPct val="150000"/>
              </a:lnSpc>
            </a:pPr>
            <a:r>
              <a:rPr kumimoji="1" lang="zh-TW" altLang="en-US" dirty="0" smtClean="0"/>
              <a:t>顧名思義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指標用來</a:t>
            </a:r>
            <a:r>
              <a:rPr kumimoji="1" lang="zh-TW" altLang="en-US" u="sng" dirty="0" smtClean="0"/>
              <a:t>指向某個東西</a:t>
            </a:r>
            <a:endParaRPr kumimoji="1" lang="en-US" altLang="zh-TW" u="sng" dirty="0" smtClean="0"/>
          </a:p>
          <a:p>
            <a:pPr>
              <a:lnSpc>
                <a:spcPct val="150000"/>
              </a:lnSpc>
            </a:pPr>
            <a:r>
              <a:rPr kumimoji="1" lang="zh-TW" altLang="en-US" dirty="0" smtClean="0"/>
              <a:t>指標可以指向</a:t>
            </a:r>
            <a:r>
              <a:rPr kumimoji="1" lang="zh-TW" altLang="en-US" u="sng" dirty="0" smtClean="0"/>
              <a:t>任何變數</a:t>
            </a:r>
            <a:endParaRPr kumimoji="1" lang="en-US" altLang="zh-TW" u="sng" dirty="0"/>
          </a:p>
          <a:p>
            <a:pPr lvl="1">
              <a:lnSpc>
                <a:spcPct val="100000"/>
              </a:lnSpc>
            </a:pPr>
            <a:r>
              <a:rPr kumimoji="1" lang="zh-TW" altLang="en-US" dirty="0" smtClean="0"/>
              <a:t>例如：一個 </a:t>
            </a:r>
            <a:r>
              <a:rPr kumimoji="1" lang="en-US" altLang="zh-TW" dirty="0" smtClean="0"/>
              <a:t>integer</a:t>
            </a:r>
            <a:r>
              <a:rPr kumimoji="1" lang="zh-TW" altLang="en-US" dirty="0" smtClean="0"/>
              <a:t> 的變數或是一個 </a:t>
            </a:r>
            <a:r>
              <a:rPr kumimoji="1" lang="en-US" altLang="zh-TW" dirty="0" smtClean="0"/>
              <a:t>char</a:t>
            </a:r>
            <a:r>
              <a:rPr kumimoji="1" lang="zh-TW" altLang="en-US" dirty="0" smtClean="0"/>
              <a:t> 的變數</a:t>
            </a:r>
            <a:endParaRPr kumimoji="1" lang="en-US" altLang="zh-TW" dirty="0" smtClean="0"/>
          </a:p>
          <a:p>
            <a:pPr>
              <a:lnSpc>
                <a:spcPct val="150000"/>
              </a:lnSpc>
            </a:pPr>
            <a:r>
              <a:rPr kumimoji="1" lang="zh-TW" altLang="en-US" dirty="0" smtClean="0"/>
              <a:t>指標儲存的是</a:t>
            </a:r>
            <a:r>
              <a:rPr kumimoji="1" lang="zh-TW" altLang="en-US" b="1" dirty="0">
                <a:solidFill>
                  <a:srgbClr val="C00000"/>
                </a:solidFill>
              </a:rPr>
              <a:t>被指向變數的記憶體</a:t>
            </a:r>
            <a:r>
              <a:rPr kumimoji="1" lang="zh-TW" altLang="en-US" b="1" dirty="0" smtClean="0">
                <a:solidFill>
                  <a:srgbClr val="C00000"/>
                </a:solidFill>
              </a:rPr>
              <a:t>位置</a:t>
            </a:r>
            <a:endParaRPr kumimoji="1" lang="zh-TW" altLang="en-US" b="1" dirty="0">
              <a:solidFill>
                <a:srgbClr val="C0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463" y="166254"/>
            <a:ext cx="39497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Pointer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4"/>
            <a:ext cx="11132128" cy="503237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TW" altLang="en-US" dirty="0" smtClean="0"/>
              <a:t>如同變數命名一樣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/>
            </a:r>
            <a:br>
              <a:rPr kumimoji="1" lang="en-US" altLang="zh-TW" dirty="0" smtClean="0"/>
            </a:br>
            <a:r>
              <a:rPr kumimoji="1" lang="zh-TW" altLang="en-US" dirty="0" smtClean="0"/>
              <a:t>為了方便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我們會給指標一個名字</a:t>
            </a:r>
            <a:endParaRPr kumimoji="1" lang="en-US" altLang="zh-TW" dirty="0" smtClean="0"/>
          </a:p>
          <a:p>
            <a:pPr lvl="1">
              <a:lnSpc>
                <a:spcPct val="110000"/>
              </a:lnSpc>
            </a:pP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*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ptr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NULL;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初始化指標 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ptr</a:t>
            </a:r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pPr lvl="1">
              <a:lnSpc>
                <a:spcPct val="110000"/>
              </a:lnSpc>
            </a:pP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上面這串東西的念法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ptr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is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pointer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of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TW" dirty="0" smtClean="0"/>
              <a:t>Pointer</a:t>
            </a:r>
            <a:r>
              <a:rPr kumimoji="1" lang="zh-TW" altLang="en-US" dirty="0" smtClean="0"/>
              <a:t> 主要拿來存放</a:t>
            </a:r>
            <a:r>
              <a:rPr kumimoji="1" lang="zh-TW" altLang="en-US" b="1" dirty="0" smtClean="0"/>
              <a:t>記憶體位址</a:t>
            </a:r>
            <a:endParaRPr kumimoji="1" lang="en-US" altLang="zh-TW" dirty="0" smtClean="0"/>
          </a:p>
          <a:p>
            <a:pPr lvl="1">
              <a:lnSpc>
                <a:spcPct val="120000"/>
              </a:lnSpc>
            </a:pP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50;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</a:b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*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ptr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zh-TW" altLang="en-US" dirty="0" smtClean="0"/>
              <a:t>對於一變數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可以用 </a:t>
            </a:r>
            <a:r>
              <a:rPr kumimoji="1" lang="en-US" altLang="zh-TW" b="1" dirty="0" smtClean="0"/>
              <a:t>&amp;</a:t>
            </a:r>
            <a:r>
              <a:rPr kumimoji="1" lang="zh-TW" altLang="en-US" dirty="0" smtClean="0"/>
              <a:t> 符號來取得它的記憶體位置</a:t>
            </a:r>
            <a:endParaRPr kumimoji="1" lang="en-US" altLang="zh-TW" b="1" dirty="0" smtClean="0"/>
          </a:p>
          <a:p>
            <a:pPr>
              <a:lnSpc>
                <a:spcPct val="150000"/>
              </a:lnSpc>
            </a:pPr>
            <a:r>
              <a:rPr kumimoji="1" lang="zh-TW" altLang="en-US" dirty="0" smtClean="0"/>
              <a:t>取得 </a:t>
            </a:r>
            <a:r>
              <a:rPr kumimoji="1" lang="en-US" altLang="zh-TW" dirty="0" smtClean="0"/>
              <a:t>Pointer</a:t>
            </a:r>
            <a:r>
              <a:rPr kumimoji="1" lang="zh-TW" altLang="en-US" dirty="0" smtClean="0"/>
              <a:t> 指向的記憶體位置實際的值</a:t>
            </a:r>
            <a:endParaRPr kumimoji="1" lang="en-US" altLang="zh-TW" dirty="0" smtClean="0"/>
          </a:p>
          <a:p>
            <a:pPr lvl="1">
              <a:lnSpc>
                <a:spcPct val="110000"/>
              </a:lnSpc>
            </a:pP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*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ptr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透過 * 符號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即可取得儲存的記憶體位置其實際的值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463" y="166254"/>
            <a:ext cx="39497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92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Pointer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pointer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7091" y="1825625"/>
            <a:ext cx="11776364" cy="4351338"/>
          </a:xfrm>
        </p:spPr>
        <p:txBody>
          <a:bodyPr/>
          <a:lstStyle/>
          <a:p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value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‘c’;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value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is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char</a:t>
            </a:r>
            <a:b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</a:b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 *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p2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&amp;value;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p2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is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pointer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of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</a:b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**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p1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&amp;p2;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p1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is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pointer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of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pointer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of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char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036" y="3741305"/>
            <a:ext cx="62230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11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 smtClean="0">
                <a:solidFill>
                  <a:srgbClr val="C00000"/>
                </a:solidFill>
              </a:rPr>
              <a:t>Call</a:t>
            </a:r>
            <a:r>
              <a:rPr kumimoji="1" lang="zh-TW" altLang="en-US" b="1" dirty="0" smtClean="0">
                <a:solidFill>
                  <a:srgbClr val="C0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C00000"/>
                </a:solidFill>
              </a:rPr>
              <a:t>by</a:t>
            </a:r>
            <a:r>
              <a:rPr kumimoji="1" lang="zh-TW" altLang="en-US" b="1" dirty="0" smtClean="0">
                <a:solidFill>
                  <a:srgbClr val="C0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C00000"/>
                </a:solidFill>
              </a:rPr>
              <a:t>value</a:t>
            </a:r>
            <a:r>
              <a:rPr kumimoji="1" lang="zh-TW" altLang="en-US" b="1" dirty="0" smtClean="0">
                <a:solidFill>
                  <a:srgbClr val="C00000"/>
                </a:solidFill>
              </a:rPr>
              <a:t> </a:t>
            </a:r>
            <a:r>
              <a:rPr kumimoji="1" lang="en-US" altLang="zh-TW" dirty="0" smtClean="0"/>
              <a:t>vs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Call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address(pointer)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7091" y="1825625"/>
            <a:ext cx="11776364" cy="4351338"/>
          </a:xfrm>
        </p:spPr>
        <p:txBody>
          <a:bodyPr/>
          <a:lstStyle/>
          <a:p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傳入函式時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複製一份丟進去</a:t>
            </a:r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swap(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a,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b)</a:t>
            </a:r>
            <a:r>
              <a:rPr kumimoji="1" lang="zh-TW" alt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</a:b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a;</a:t>
            </a:r>
            <a:b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</a:b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b;</a:t>
            </a:r>
            <a:b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</a:b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</a:b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x1=1,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x2=2;</a:t>
            </a:r>
            <a:b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</a:b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swap(x1,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x2);</a:t>
            </a:r>
            <a:b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</a:br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456217" y="1825625"/>
          <a:ext cx="3837710" cy="1737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18855"/>
                <a:gridCol w="1918855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0x1113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0x1114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1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2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 smtClean="0"/>
                        <a:t>↑</a:t>
                      </a:r>
                      <a:r>
                        <a:rPr lang="en-US" altLang="zh-TW" sz="3200" dirty="0" smtClean="0"/>
                        <a:t>a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 smtClean="0"/>
                        <a:t>↑</a:t>
                      </a:r>
                      <a:r>
                        <a:rPr lang="en-US" altLang="zh-TW" sz="3200" dirty="0" smtClean="0"/>
                        <a:t>b</a:t>
                      </a:r>
                      <a:endParaRPr lang="zh-TW" altLang="en-US" sz="3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456217" y="4361007"/>
          <a:ext cx="3837710" cy="1737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18855"/>
                <a:gridCol w="1918855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0x1111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0x1112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1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2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 smtClean="0"/>
                        <a:t>↑</a:t>
                      </a:r>
                      <a:r>
                        <a:rPr lang="en-US" altLang="zh-TW" sz="3200" dirty="0" smtClean="0"/>
                        <a:t>x1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 smtClean="0"/>
                        <a:t>↑</a:t>
                      </a:r>
                      <a:r>
                        <a:rPr lang="en-US" altLang="zh-TW" sz="3200" dirty="0" smtClean="0"/>
                        <a:t>x2</a:t>
                      </a:r>
                      <a:endParaRPr lang="zh-TW" altLang="en-US" sz="3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878119"/>
              </p:ext>
            </p:extLst>
          </p:nvPr>
        </p:nvGraphicFramePr>
        <p:xfrm>
          <a:off x="6012875" y="1825625"/>
          <a:ext cx="5902035" cy="1737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67345"/>
                <a:gridCol w="1967345"/>
                <a:gridCol w="1967345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address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0x1113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0x1114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value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1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2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variable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 smtClean="0"/>
                        <a:t>↑</a:t>
                      </a:r>
                      <a:r>
                        <a:rPr lang="en-US" altLang="zh-TW" sz="3200" dirty="0" smtClean="0"/>
                        <a:t>a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 smtClean="0"/>
                        <a:t>↑</a:t>
                      </a:r>
                      <a:r>
                        <a:rPr lang="en-US" altLang="zh-TW" sz="3200" dirty="0" smtClean="0"/>
                        <a:t>b</a:t>
                      </a:r>
                      <a:endParaRPr lang="zh-TW" altLang="en-US" sz="3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012875" y="4361007"/>
          <a:ext cx="5902035" cy="1737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67345"/>
                <a:gridCol w="1967345"/>
                <a:gridCol w="1967345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address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0x1111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0x1112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value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1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2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err="1" smtClean="0"/>
                        <a:t>varialbe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 smtClean="0"/>
                        <a:t>↑</a:t>
                      </a:r>
                      <a:r>
                        <a:rPr lang="en-US" altLang="zh-TW" sz="3200" dirty="0" smtClean="0"/>
                        <a:t>x1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 smtClean="0"/>
                        <a:t>↑</a:t>
                      </a:r>
                      <a:r>
                        <a:rPr lang="en-US" altLang="zh-TW" sz="3200" dirty="0" smtClean="0"/>
                        <a:t>x2</a:t>
                      </a:r>
                      <a:endParaRPr lang="zh-TW" altLang="en-US" sz="3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52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Call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value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vs</a:t>
            </a:r>
            <a:r>
              <a:rPr kumimoji="1" lang="zh-TW" altLang="en-US" dirty="0" smtClean="0"/>
              <a:t> </a:t>
            </a:r>
            <a:r>
              <a:rPr kumimoji="1" lang="en-US" altLang="zh-TW" b="1" dirty="0" smtClean="0">
                <a:solidFill>
                  <a:srgbClr val="C00000"/>
                </a:solidFill>
              </a:rPr>
              <a:t>Call</a:t>
            </a:r>
            <a:r>
              <a:rPr kumimoji="1" lang="zh-TW" altLang="en-US" b="1" dirty="0" smtClean="0">
                <a:solidFill>
                  <a:srgbClr val="C0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C00000"/>
                </a:solidFill>
              </a:rPr>
              <a:t>by</a:t>
            </a:r>
            <a:r>
              <a:rPr kumimoji="1" lang="zh-TW" altLang="en-US" b="1" dirty="0" smtClean="0">
                <a:solidFill>
                  <a:srgbClr val="C00000"/>
                </a:solidFill>
              </a:rPr>
              <a:t> </a:t>
            </a:r>
            <a:r>
              <a:rPr kumimoji="1" lang="en-US" altLang="zh-TW" b="1" dirty="0" smtClean="0">
                <a:solidFill>
                  <a:srgbClr val="C00000"/>
                </a:solidFill>
              </a:rPr>
              <a:t>address(pointer)</a:t>
            </a:r>
            <a:endParaRPr kumimoji="1"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7091" y="1825625"/>
            <a:ext cx="11776364" cy="4351338"/>
          </a:xfrm>
        </p:spPr>
        <p:txBody>
          <a:bodyPr/>
          <a:lstStyle/>
          <a:p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//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傳入函式時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將位址丟進去</a:t>
            </a:r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swap(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zh-TW" altLang="en-US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*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a,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zh-TW" alt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*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b)</a:t>
            </a:r>
            <a:r>
              <a:rPr kumimoji="1" lang="zh-TW" alt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</a:b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zh-TW" altLang="en-US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*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a;</a:t>
            </a:r>
            <a:b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</a:b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kumimoji="1" lang="zh-TW" altLang="en-US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*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zh-TW" alt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*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b;</a:t>
            </a:r>
            <a:b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</a:b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kumimoji="1" lang="zh-TW" alt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*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</a:b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x1=1,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x2=2;</a:t>
            </a:r>
            <a:b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</a:b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swap(</a:t>
            </a:r>
            <a:r>
              <a:rPr kumimoji="1" lang="en-US" altLang="zh-TW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x1,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x2);</a:t>
            </a:r>
            <a:b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</a:br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28802"/>
              </p:ext>
            </p:extLst>
          </p:nvPr>
        </p:nvGraphicFramePr>
        <p:xfrm>
          <a:off x="6012875" y="1825625"/>
          <a:ext cx="5902035" cy="1737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67345"/>
                <a:gridCol w="1967345"/>
                <a:gridCol w="1967345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address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0x1113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0x1114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value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solidFill>
                            <a:srgbClr val="C00000"/>
                          </a:solidFill>
                        </a:rPr>
                        <a:t>0x1111</a:t>
                      </a:r>
                      <a:endParaRPr lang="zh-TW" altLang="en-US" sz="3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solidFill>
                            <a:srgbClr val="0070C0"/>
                          </a:solidFill>
                        </a:rPr>
                        <a:t>0x1112</a:t>
                      </a:r>
                      <a:endParaRPr lang="zh-TW" altLang="en-US" sz="32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variable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 smtClean="0"/>
                        <a:t>↑</a:t>
                      </a:r>
                      <a:r>
                        <a:rPr lang="en-US" altLang="zh-TW" sz="3200" dirty="0" smtClean="0"/>
                        <a:t>a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 smtClean="0"/>
                        <a:t>↑</a:t>
                      </a:r>
                      <a:r>
                        <a:rPr lang="en-US" altLang="zh-TW" sz="3200" dirty="0" smtClean="0"/>
                        <a:t>b</a:t>
                      </a:r>
                      <a:endParaRPr lang="zh-TW" altLang="en-US" sz="3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41643"/>
              </p:ext>
            </p:extLst>
          </p:nvPr>
        </p:nvGraphicFramePr>
        <p:xfrm>
          <a:off x="6012875" y="4361007"/>
          <a:ext cx="5902035" cy="1737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67345"/>
                <a:gridCol w="1967345"/>
                <a:gridCol w="1967345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address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>
                          <a:solidFill>
                            <a:srgbClr val="C00000"/>
                          </a:solidFill>
                        </a:rPr>
                        <a:t>0x1111</a:t>
                      </a:r>
                      <a:endParaRPr lang="zh-TW" altLang="en-US" sz="3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>
                          <a:solidFill>
                            <a:srgbClr val="0070C0"/>
                          </a:solidFill>
                        </a:rPr>
                        <a:t>0x1112</a:t>
                      </a:r>
                      <a:endParaRPr lang="zh-TW" altLang="en-US" sz="32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value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1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/>
                        <a:t>2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err="1" smtClean="0"/>
                        <a:t>varialbe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 smtClean="0"/>
                        <a:t>↑</a:t>
                      </a:r>
                      <a:r>
                        <a:rPr lang="en-US" altLang="zh-TW" sz="3200" dirty="0" smtClean="0"/>
                        <a:t>x1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 smtClean="0"/>
                        <a:t>↑</a:t>
                      </a:r>
                      <a:r>
                        <a:rPr lang="en-US" altLang="zh-TW" sz="3200" dirty="0" smtClean="0"/>
                        <a:t>x2</a:t>
                      </a:r>
                      <a:endParaRPr lang="zh-TW" altLang="en-US" sz="3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8919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552</Words>
  <Application>Microsoft Macintosh PowerPoint</Application>
  <PresentationFormat>寬螢幕</PresentationFormat>
  <Paragraphs>180</Paragraphs>
  <Slides>14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3" baseType="lpstr">
      <vt:lpstr>Calibri</vt:lpstr>
      <vt:lpstr>Calibri Light</vt:lpstr>
      <vt:lpstr>Consolas</vt:lpstr>
      <vt:lpstr>Mangal</vt:lpstr>
      <vt:lpstr>PingFang TC</vt:lpstr>
      <vt:lpstr>Times New Roman</vt:lpstr>
      <vt:lpstr>新細明體</vt:lpstr>
      <vt:lpstr>Arial</vt:lpstr>
      <vt:lpstr>Office 佈景主題</vt:lpstr>
      <vt:lpstr>MIS132 – Lecture 5</vt:lpstr>
      <vt:lpstr>Outline</vt:lpstr>
      <vt:lpstr>Long time ago, there were some houses on a street.</vt:lpstr>
      <vt:lpstr>Long time ago, there were some houses on a street.</vt:lpstr>
      <vt:lpstr>Pointer</vt:lpstr>
      <vt:lpstr>Pointer</vt:lpstr>
      <vt:lpstr>Pointer to pointer</vt:lpstr>
      <vt:lpstr>Call by value vs Call by address(pointer)</vt:lpstr>
      <vt:lpstr>Call by value vs Call by address(pointer)</vt:lpstr>
      <vt:lpstr>其實, array 也是 pointer</vt:lpstr>
      <vt:lpstr>其實, array 也是 pointer</vt:lpstr>
      <vt:lpstr>傳遞 array 到函式</vt:lpstr>
      <vt:lpstr>“放棄的話，   比賽就結束了喲”                 – 安西光義</vt:lpstr>
      <vt:lpstr>Practice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BoWen Kuo</dc:creator>
  <cp:lastModifiedBy>BoWen Kuo</cp:lastModifiedBy>
  <cp:revision>33</cp:revision>
  <dcterms:created xsi:type="dcterms:W3CDTF">2018-04-11T17:22:23Z</dcterms:created>
  <dcterms:modified xsi:type="dcterms:W3CDTF">2018-04-11T20:01:29Z</dcterms:modified>
</cp:coreProperties>
</file>